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9" r:id="rId2"/>
    <p:sldId id="256" r:id="rId3"/>
    <p:sldId id="308" r:id="rId4"/>
    <p:sldId id="315" r:id="rId5"/>
    <p:sldId id="276" r:id="rId6"/>
    <p:sldId id="309" r:id="rId7"/>
    <p:sldId id="325" r:id="rId8"/>
    <p:sldId id="297" r:id="rId9"/>
    <p:sldId id="310" r:id="rId10"/>
    <p:sldId id="311" r:id="rId11"/>
    <p:sldId id="324" r:id="rId12"/>
    <p:sldId id="327" r:id="rId13"/>
    <p:sldId id="298" r:id="rId14"/>
    <p:sldId id="328" r:id="rId15"/>
    <p:sldId id="329" r:id="rId16"/>
    <p:sldId id="270" r:id="rId17"/>
    <p:sldId id="294" r:id="rId18"/>
    <p:sldId id="303" r:id="rId19"/>
    <p:sldId id="331" r:id="rId20"/>
    <p:sldId id="332" r:id="rId21"/>
    <p:sldId id="333" r:id="rId22"/>
    <p:sldId id="319" r:id="rId23"/>
    <p:sldId id="321" r:id="rId24"/>
    <p:sldId id="322" r:id="rId25"/>
    <p:sldId id="330" r:id="rId26"/>
    <p:sldId id="280" r:id="rId27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9DEE3B-BCBD-4F1A-BE8D-FE6880A715D5}">
          <p14:sldIdLst>
            <p14:sldId id="279"/>
            <p14:sldId id="256"/>
            <p14:sldId id="308"/>
            <p14:sldId id="315"/>
            <p14:sldId id="276"/>
            <p14:sldId id="309"/>
            <p14:sldId id="325"/>
            <p14:sldId id="297"/>
            <p14:sldId id="310"/>
            <p14:sldId id="311"/>
            <p14:sldId id="324"/>
            <p14:sldId id="327"/>
            <p14:sldId id="298"/>
            <p14:sldId id="328"/>
            <p14:sldId id="329"/>
            <p14:sldId id="270"/>
            <p14:sldId id="294"/>
            <p14:sldId id="303"/>
            <p14:sldId id="331"/>
            <p14:sldId id="332"/>
            <p14:sldId id="333"/>
            <p14:sldId id="319"/>
            <p14:sldId id="321"/>
            <p14:sldId id="322"/>
            <p14:sldId id="330"/>
          </p14:sldIdLst>
        </p14:section>
        <p14:section name="Untitled Section" id="{E34747E2-0288-4BAD-B1DC-F3522FA03C5B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E79"/>
    <a:srgbClr val="00CC9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1" y="53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Stepanov" userId="9885b655-3576-4c69-bce0-d5925dba6265" providerId="ADAL" clId="{8936F5B3-3E09-4BB9-A704-841F30E89653}"/>
    <pc:docChg chg="undo custSel addSld delSld modSld sldOrd modSection">
      <pc:chgData name="Nikola Stepanov" userId="9885b655-3576-4c69-bce0-d5925dba6265" providerId="ADAL" clId="{8936F5B3-3E09-4BB9-A704-841F30E89653}" dt="2018-09-03T22:14:00.279" v="1850" actId="20577"/>
      <pc:docMkLst>
        <pc:docMk/>
      </pc:docMkLst>
      <pc:sldChg chg="modSp">
        <pc:chgData name="Nikola Stepanov" userId="9885b655-3576-4c69-bce0-d5925dba6265" providerId="ADAL" clId="{8936F5B3-3E09-4BB9-A704-841F30E89653}" dt="2018-09-03T21:48:28.687" v="117" actId="167"/>
        <pc:sldMkLst>
          <pc:docMk/>
          <pc:sldMk cId="861685909" sldId="256"/>
        </pc:sldMkLst>
        <pc:picChg chg="ord">
          <ac:chgData name="Nikola Stepanov" userId="9885b655-3576-4c69-bce0-d5925dba6265" providerId="ADAL" clId="{8936F5B3-3E09-4BB9-A704-841F30E89653}" dt="2018-09-03T21:48:28.687" v="117" actId="167"/>
          <ac:picMkLst>
            <pc:docMk/>
            <pc:sldMk cId="861685909" sldId="256"/>
            <ac:picMk id="3074" creationId="{5DF3CB4E-A7A9-4328-B18F-3AB1F79FB4DE}"/>
          </ac:picMkLst>
        </pc:picChg>
      </pc:sldChg>
      <pc:sldChg chg="modSp">
        <pc:chgData name="Nikola Stepanov" userId="9885b655-3576-4c69-bce0-d5925dba6265" providerId="ADAL" clId="{8936F5B3-3E09-4BB9-A704-841F30E89653}" dt="2018-09-03T21:58:34.605" v="307" actId="255"/>
        <pc:sldMkLst>
          <pc:docMk/>
          <pc:sldMk cId="2000410153" sldId="270"/>
        </pc:sldMkLst>
        <pc:spChg chg="mod">
          <ac:chgData name="Nikola Stepanov" userId="9885b655-3576-4c69-bce0-d5925dba6265" providerId="ADAL" clId="{8936F5B3-3E09-4BB9-A704-841F30E89653}" dt="2018-09-03T21:58:34.605" v="307" actId="255"/>
          <ac:spMkLst>
            <pc:docMk/>
            <pc:sldMk cId="2000410153" sldId="270"/>
            <ac:spMk id="7" creationId="{00000000-0000-0000-0000-000000000000}"/>
          </ac:spMkLst>
        </pc:spChg>
      </pc:sldChg>
      <pc:sldChg chg="add del">
        <pc:chgData name="Nikola Stepanov" userId="9885b655-3576-4c69-bce0-d5925dba6265" providerId="ADAL" clId="{8936F5B3-3E09-4BB9-A704-841F30E89653}" dt="2018-09-03T21:46:12.360" v="8" actId="2696"/>
        <pc:sldMkLst>
          <pc:docMk/>
          <pc:sldMk cId="490931498" sldId="271"/>
        </pc:sldMkLst>
      </pc:sldChg>
      <pc:sldChg chg="addSp modSp">
        <pc:chgData name="Nikola Stepanov" userId="9885b655-3576-4c69-bce0-d5925dba6265" providerId="ADAL" clId="{8936F5B3-3E09-4BB9-A704-841F30E89653}" dt="2018-09-03T21:49:30.536" v="124" actId="1076"/>
        <pc:sldMkLst>
          <pc:docMk/>
          <pc:sldMk cId="615416471" sldId="279"/>
        </pc:sldMkLst>
        <pc:spChg chg="mod">
          <ac:chgData name="Nikola Stepanov" userId="9885b655-3576-4c69-bce0-d5925dba6265" providerId="ADAL" clId="{8936F5B3-3E09-4BB9-A704-841F30E89653}" dt="2018-09-03T21:48:57.909" v="121" actId="1076"/>
          <ac:spMkLst>
            <pc:docMk/>
            <pc:sldMk cId="615416471" sldId="279"/>
            <ac:spMk id="2" creationId="{75CA7FAC-D097-4677-AC89-70C499011651}"/>
          </ac:spMkLst>
        </pc:spChg>
        <pc:picChg chg="mod">
          <ac:chgData name="Nikola Stepanov" userId="9885b655-3576-4c69-bce0-d5925dba6265" providerId="ADAL" clId="{8936F5B3-3E09-4BB9-A704-841F30E89653}" dt="2018-09-03T21:49:30.536" v="124" actId="1076"/>
          <ac:picMkLst>
            <pc:docMk/>
            <pc:sldMk cId="615416471" sldId="279"/>
            <ac:picMk id="3" creationId="{00000000-0000-0000-0000-000000000000}"/>
          </ac:picMkLst>
        </pc:picChg>
        <pc:picChg chg="add mod">
          <ac:chgData name="Nikola Stepanov" userId="9885b655-3576-4c69-bce0-d5925dba6265" providerId="ADAL" clId="{8936F5B3-3E09-4BB9-A704-841F30E89653}" dt="2018-09-03T21:48:48.330" v="119" actId="1076"/>
          <ac:picMkLst>
            <pc:docMk/>
            <pc:sldMk cId="615416471" sldId="279"/>
            <ac:picMk id="4" creationId="{06F74784-C805-4CDE-A4B6-BB2B6610AED4}"/>
          </ac:picMkLst>
        </pc:picChg>
      </pc:sldChg>
      <pc:sldChg chg="modSp">
        <pc:chgData name="Nikola Stepanov" userId="9885b655-3576-4c69-bce0-d5925dba6265" providerId="ADAL" clId="{8936F5B3-3E09-4BB9-A704-841F30E89653}" dt="2018-09-03T21:48:11.545" v="116" actId="1076"/>
        <pc:sldMkLst>
          <pc:docMk/>
          <pc:sldMk cId="1764236225" sldId="280"/>
        </pc:sldMkLst>
        <pc:picChg chg="mod">
          <ac:chgData name="Nikola Stepanov" userId="9885b655-3576-4c69-bce0-d5925dba6265" providerId="ADAL" clId="{8936F5B3-3E09-4BB9-A704-841F30E89653}" dt="2018-09-03T21:48:11.545" v="116" actId="1076"/>
          <ac:picMkLst>
            <pc:docMk/>
            <pc:sldMk cId="1764236225" sldId="280"/>
            <ac:picMk id="4" creationId="{00000000-0000-0000-0000-000000000000}"/>
          </ac:picMkLst>
        </pc:picChg>
        <pc:picChg chg="mod">
          <ac:chgData name="Nikola Stepanov" userId="9885b655-3576-4c69-bce0-d5925dba6265" providerId="ADAL" clId="{8936F5B3-3E09-4BB9-A704-841F30E89653}" dt="2018-09-03T21:48:04.997" v="115" actId="1076"/>
          <ac:picMkLst>
            <pc:docMk/>
            <pc:sldMk cId="1764236225" sldId="280"/>
            <ac:picMk id="6" creationId="{00000000-0000-0000-0000-000000000000}"/>
          </ac:picMkLst>
        </pc:picChg>
      </pc:sldChg>
      <pc:sldChg chg="modSp del">
        <pc:chgData name="Nikola Stepanov" userId="9885b655-3576-4c69-bce0-d5925dba6265" providerId="ADAL" clId="{8936F5B3-3E09-4BB9-A704-841F30E89653}" dt="2018-09-03T21:56:23.794" v="220" actId="2696"/>
        <pc:sldMkLst>
          <pc:docMk/>
          <pc:sldMk cId="2014802325" sldId="292"/>
        </pc:sldMkLst>
        <pc:spChg chg="mod">
          <ac:chgData name="Nikola Stepanov" userId="9885b655-3576-4c69-bce0-d5925dba6265" providerId="ADAL" clId="{8936F5B3-3E09-4BB9-A704-841F30E89653}" dt="2018-09-03T21:55:31.007" v="217" actId="6549"/>
          <ac:spMkLst>
            <pc:docMk/>
            <pc:sldMk cId="2014802325" sldId="292"/>
            <ac:spMk id="6" creationId="{00000000-0000-0000-0000-000000000000}"/>
          </ac:spMkLst>
        </pc:spChg>
      </pc:sldChg>
      <pc:sldChg chg="modSp">
        <pc:chgData name="Nikola Stepanov" userId="9885b655-3576-4c69-bce0-d5925dba6265" providerId="ADAL" clId="{8936F5B3-3E09-4BB9-A704-841F30E89653}" dt="2018-09-03T21:59:16.594" v="379" actId="313"/>
        <pc:sldMkLst>
          <pc:docMk/>
          <pc:sldMk cId="2585418659" sldId="298"/>
        </pc:sldMkLst>
        <pc:spChg chg="mod">
          <ac:chgData name="Nikola Stepanov" userId="9885b655-3576-4c69-bce0-d5925dba6265" providerId="ADAL" clId="{8936F5B3-3E09-4BB9-A704-841F30E89653}" dt="2018-09-03T21:59:16.594" v="379" actId="313"/>
          <ac:spMkLst>
            <pc:docMk/>
            <pc:sldMk cId="2585418659" sldId="298"/>
            <ac:spMk id="7" creationId="{00000000-0000-0000-0000-000000000000}"/>
          </ac:spMkLst>
        </pc:spChg>
      </pc:sldChg>
      <pc:sldChg chg="modSp">
        <pc:chgData name="Nikola Stepanov" userId="9885b655-3576-4c69-bce0-d5925dba6265" providerId="ADAL" clId="{8936F5B3-3E09-4BB9-A704-841F30E89653}" dt="2018-09-03T21:50:19.806" v="168" actId="20577"/>
        <pc:sldMkLst>
          <pc:docMk/>
          <pc:sldMk cId="3994000751" sldId="308"/>
        </pc:sldMkLst>
        <pc:spChg chg="mod">
          <ac:chgData name="Nikola Stepanov" userId="9885b655-3576-4c69-bce0-d5925dba6265" providerId="ADAL" clId="{8936F5B3-3E09-4BB9-A704-841F30E89653}" dt="2018-09-03T21:50:19.806" v="168" actId="20577"/>
          <ac:spMkLst>
            <pc:docMk/>
            <pc:sldMk cId="3994000751" sldId="308"/>
            <ac:spMk id="7" creationId="{00000000-0000-0000-0000-000000000000}"/>
          </ac:spMkLst>
        </pc:spChg>
        <pc:picChg chg="ord">
          <ac:chgData name="Nikola Stepanov" userId="9885b655-3576-4c69-bce0-d5925dba6265" providerId="ADAL" clId="{8936F5B3-3E09-4BB9-A704-841F30E89653}" dt="2018-09-03T21:49:10.973" v="123" actId="167"/>
          <ac:picMkLst>
            <pc:docMk/>
            <pc:sldMk cId="3994000751" sldId="308"/>
            <ac:picMk id="10" creationId="{0E771EE4-12AD-4E8F-AE3F-B55068190A4E}"/>
          </ac:picMkLst>
        </pc:picChg>
      </pc:sldChg>
      <pc:sldChg chg="modSp">
        <pc:chgData name="Nikola Stepanov" userId="9885b655-3576-4c69-bce0-d5925dba6265" providerId="ADAL" clId="{8936F5B3-3E09-4BB9-A704-841F30E89653}" dt="2018-09-03T21:44:28.319" v="0" actId="20577"/>
        <pc:sldMkLst>
          <pc:docMk/>
          <pc:sldMk cId="1842633555" sldId="321"/>
        </pc:sldMkLst>
        <pc:spChg chg="mod">
          <ac:chgData name="Nikola Stepanov" userId="9885b655-3576-4c69-bce0-d5925dba6265" providerId="ADAL" clId="{8936F5B3-3E09-4BB9-A704-841F30E89653}" dt="2018-09-03T21:44:28.319" v="0" actId="20577"/>
          <ac:spMkLst>
            <pc:docMk/>
            <pc:sldMk cId="1842633555" sldId="321"/>
            <ac:spMk id="6" creationId="{00000000-0000-0000-0000-000000000000}"/>
          </ac:spMkLst>
        </pc:spChg>
      </pc:sldChg>
      <pc:sldChg chg="modSp">
        <pc:chgData name="Nikola Stepanov" userId="9885b655-3576-4c69-bce0-d5925dba6265" providerId="ADAL" clId="{8936F5B3-3E09-4BB9-A704-841F30E89653}" dt="2018-09-03T21:44:33.273" v="2" actId="20577"/>
        <pc:sldMkLst>
          <pc:docMk/>
          <pc:sldMk cId="4074287832" sldId="322"/>
        </pc:sldMkLst>
        <pc:spChg chg="mod">
          <ac:chgData name="Nikola Stepanov" userId="9885b655-3576-4c69-bce0-d5925dba6265" providerId="ADAL" clId="{8936F5B3-3E09-4BB9-A704-841F30E89653}" dt="2018-09-03T21:44:33.273" v="2" actId="20577"/>
          <ac:spMkLst>
            <pc:docMk/>
            <pc:sldMk cId="4074287832" sldId="322"/>
            <ac:spMk id="6" creationId="{00000000-0000-0000-0000-000000000000}"/>
          </ac:spMkLst>
        </pc:spChg>
      </pc:sldChg>
      <pc:sldChg chg="modSp del ord">
        <pc:chgData name="Nikola Stepanov" userId="9885b655-3576-4c69-bce0-d5925dba6265" providerId="ADAL" clId="{8936F5B3-3E09-4BB9-A704-841F30E89653}" dt="2018-09-03T21:53:12.309" v="178" actId="2696"/>
        <pc:sldMkLst>
          <pc:docMk/>
          <pc:sldMk cId="903819398" sldId="326"/>
        </pc:sldMkLst>
        <pc:spChg chg="mod">
          <ac:chgData name="Nikola Stepanov" userId="9885b655-3576-4c69-bce0-d5925dba6265" providerId="ADAL" clId="{8936F5B3-3E09-4BB9-A704-841F30E89653}" dt="2018-09-03T21:51:40.862" v="169" actId="2696"/>
          <ac:spMkLst>
            <pc:docMk/>
            <pc:sldMk cId="903819398" sldId="326"/>
            <ac:spMk id="6" creationId="{00000000-0000-0000-0000-000000000000}"/>
          </ac:spMkLst>
        </pc:spChg>
        <pc:spChg chg="mod">
          <ac:chgData name="Nikola Stepanov" userId="9885b655-3576-4c69-bce0-d5925dba6265" providerId="ADAL" clId="{8936F5B3-3E09-4BB9-A704-841F30E89653}" dt="2018-09-03T21:51:45.925" v="170" actId="20577"/>
          <ac:spMkLst>
            <pc:docMk/>
            <pc:sldMk cId="903819398" sldId="326"/>
            <ac:spMk id="7" creationId="{00000000-0000-0000-0000-000000000000}"/>
          </ac:spMkLst>
        </pc:spChg>
      </pc:sldChg>
      <pc:sldChg chg="modSp add del ord">
        <pc:chgData name="Nikola Stepanov" userId="9885b655-3576-4c69-bce0-d5925dba6265" providerId="ADAL" clId="{8936F5B3-3E09-4BB9-A704-841F30E89653}" dt="2018-09-03T21:57:05.689" v="265" actId="20577"/>
        <pc:sldMkLst>
          <pc:docMk/>
          <pc:sldMk cId="783454232" sldId="328"/>
        </pc:sldMkLst>
        <pc:spChg chg="mod">
          <ac:chgData name="Nikola Stepanov" userId="9885b655-3576-4c69-bce0-d5925dba6265" providerId="ADAL" clId="{8936F5B3-3E09-4BB9-A704-841F30E89653}" dt="2018-09-03T21:54:22.781" v="190" actId="20577"/>
          <ac:spMkLst>
            <pc:docMk/>
            <pc:sldMk cId="783454232" sldId="328"/>
            <ac:spMk id="7" creationId="{00000000-0000-0000-0000-000000000000}"/>
          </ac:spMkLst>
        </pc:spChg>
      </pc:sldChg>
      <pc:sldChg chg="modSp">
        <pc:chgData name="Nikola Stepanov" userId="9885b655-3576-4c69-bce0-d5925dba6265" providerId="ADAL" clId="{8936F5B3-3E09-4BB9-A704-841F30E89653}" dt="2018-09-03T21:58:26.120" v="306" actId="255"/>
        <pc:sldMkLst>
          <pc:docMk/>
          <pc:sldMk cId="3932587709" sldId="329"/>
        </pc:sldMkLst>
        <pc:spChg chg="mod">
          <ac:chgData name="Nikola Stepanov" userId="9885b655-3576-4c69-bce0-d5925dba6265" providerId="ADAL" clId="{8936F5B3-3E09-4BB9-A704-841F30E89653}" dt="2018-09-03T21:58:26.120" v="306" actId="255"/>
          <ac:spMkLst>
            <pc:docMk/>
            <pc:sldMk cId="3932587709" sldId="329"/>
            <ac:spMk id="7" creationId="{00000000-0000-0000-0000-000000000000}"/>
          </ac:spMkLst>
        </pc:spChg>
      </pc:sldChg>
      <pc:sldChg chg="modSp add">
        <pc:chgData name="Nikola Stepanov" userId="9885b655-3576-4c69-bce0-d5925dba6265" providerId="ADAL" clId="{8936F5B3-3E09-4BB9-A704-841F30E89653}" dt="2018-09-03T22:14:00.279" v="1850" actId="20577"/>
        <pc:sldMkLst>
          <pc:docMk/>
          <pc:sldMk cId="1515971731" sldId="330"/>
        </pc:sldMkLst>
        <pc:spChg chg="mod">
          <ac:chgData name="Nikola Stepanov" userId="9885b655-3576-4c69-bce0-d5925dba6265" providerId="ADAL" clId="{8936F5B3-3E09-4BB9-A704-841F30E89653}" dt="2018-09-03T22:14:00.279" v="1850" actId="20577"/>
          <ac:spMkLst>
            <pc:docMk/>
            <pc:sldMk cId="1515971731" sldId="330"/>
            <ac:spMk id="7" creationId="{00000000-0000-0000-0000-000000000000}"/>
          </ac:spMkLst>
        </pc:spChg>
      </pc:sldChg>
      <pc:sldChg chg="modSp add">
        <pc:chgData name="Nikola Stepanov" userId="9885b655-3576-4c69-bce0-d5925dba6265" providerId="ADAL" clId="{8936F5B3-3E09-4BB9-A704-841F30E89653}" dt="2018-09-03T22:12:49.146" v="1803" actId="255"/>
        <pc:sldMkLst>
          <pc:docMk/>
          <pc:sldMk cId="2572856469" sldId="331"/>
        </pc:sldMkLst>
        <pc:spChg chg="mod">
          <ac:chgData name="Nikola Stepanov" userId="9885b655-3576-4c69-bce0-d5925dba6265" providerId="ADAL" clId="{8936F5B3-3E09-4BB9-A704-841F30E89653}" dt="2018-09-03T22:12:49.146" v="1803" actId="255"/>
          <ac:spMkLst>
            <pc:docMk/>
            <pc:sldMk cId="2572856469" sldId="331"/>
            <ac:spMk id="7" creationId="{00000000-0000-0000-0000-000000000000}"/>
          </ac:spMkLst>
        </pc:spChg>
      </pc:sldChg>
      <pc:sldChg chg="modSp add">
        <pc:chgData name="Nikola Stepanov" userId="9885b655-3576-4c69-bce0-d5925dba6265" providerId="ADAL" clId="{8936F5B3-3E09-4BB9-A704-841F30E89653}" dt="2018-09-03T22:13:16.587" v="1842" actId="20577"/>
        <pc:sldMkLst>
          <pc:docMk/>
          <pc:sldMk cId="1842887840" sldId="332"/>
        </pc:sldMkLst>
        <pc:spChg chg="mod">
          <ac:chgData name="Nikola Stepanov" userId="9885b655-3576-4c69-bce0-d5925dba6265" providerId="ADAL" clId="{8936F5B3-3E09-4BB9-A704-841F30E89653}" dt="2018-09-03T22:13:16.587" v="1842" actId="20577"/>
          <ac:spMkLst>
            <pc:docMk/>
            <pc:sldMk cId="1842887840" sldId="332"/>
            <ac:spMk id="7" creationId="{00000000-0000-0000-0000-000000000000}"/>
          </ac:spMkLst>
        </pc:spChg>
      </pc:sldChg>
      <pc:sldChg chg="modSp add">
        <pc:chgData name="Nikola Stepanov" userId="9885b655-3576-4c69-bce0-d5925dba6265" providerId="ADAL" clId="{8936F5B3-3E09-4BB9-A704-841F30E89653}" dt="2018-09-03T22:13:36.214" v="1849" actId="20577"/>
        <pc:sldMkLst>
          <pc:docMk/>
          <pc:sldMk cId="1995121224" sldId="333"/>
        </pc:sldMkLst>
        <pc:spChg chg="mod">
          <ac:chgData name="Nikola Stepanov" userId="9885b655-3576-4c69-bce0-d5925dba6265" providerId="ADAL" clId="{8936F5B3-3E09-4BB9-A704-841F30E89653}" dt="2018-09-03T22:13:36.214" v="1849" actId="20577"/>
          <ac:spMkLst>
            <pc:docMk/>
            <pc:sldMk cId="1995121224" sldId="33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C3A24-BBF4-46D9-B879-EDBF5AEE400B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F3717-8D7D-4E35-98E4-49952CFDB8F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83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5F88-CC69-4670-9417-7067E32AE685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9411-5FF9-489F-AAF6-273BF2B1A9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10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8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2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44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6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4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35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4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5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77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4EFA-F7CA-4802-AC1F-BC1C0B5F31C8}" type="datetimeFigureOut">
              <a:rPr lang="en-AU" smtClean="0"/>
              <a:t>7/09/2018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1161-EF5E-4564-B8F1-60C0ED1E3E1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9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ity.commissioner@integrity.qld.gov.a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ity.commissioner@qld.gov.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lobbyistsregister@integrity.qld.gov.au" TargetMode="External"/><Relationship Id="rId4" Type="http://schemas.openxmlformats.org/officeDocument/2006/relationships/hyperlink" Target="mailto:office@integrity.qld.gov.a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78" y="1004257"/>
            <a:ext cx="7528582" cy="42552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CA7FAC-D097-4677-AC89-70C499011651}"/>
              </a:ext>
            </a:extLst>
          </p:cNvPr>
          <p:cNvSpPr/>
          <p:nvPr/>
        </p:nvSpPr>
        <p:spPr>
          <a:xfrm>
            <a:off x="3139581" y="5608456"/>
            <a:ext cx="591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kern="1400" dirty="0">
                <a:solidFill>
                  <a:srgbClr val="448E79"/>
                </a:solidFill>
                <a:latin typeface="Times New Roman" panose="02020603050405020304" pitchFamily="18" charset="0"/>
              </a:rPr>
              <a:t>Encouraging confidence in public office &amp; public institutions </a:t>
            </a:r>
            <a:endParaRPr lang="en-AU" sz="1000" i="1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74784-C805-4CDE-A4B6-BB2B6610A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0" y="507928"/>
            <a:ext cx="952463" cy="9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859FD-72B6-4457-AA1E-BEB426B55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103921"/>
            <a:ext cx="355986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000" dirty="0">
                <a:solidFill>
                  <a:srgbClr val="C55A11"/>
                </a:solidFill>
              </a:rPr>
              <a:t>Radically changing landscape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Usually 40-64 per annum (avg. 58)</a:t>
            </a:r>
          </a:p>
          <a:p>
            <a:endParaRPr lang="en-AU" sz="1600" dirty="0"/>
          </a:p>
          <a:p>
            <a:r>
              <a:rPr lang="en-AU" sz="1600" dirty="0"/>
              <a:t>2017 FY: 216 (four-fold increase)</a:t>
            </a:r>
          </a:p>
          <a:p>
            <a:endParaRPr lang="en-AU" sz="1600" dirty="0"/>
          </a:p>
          <a:p>
            <a:r>
              <a:rPr lang="en-AU" sz="1600" dirty="0"/>
              <a:t>Month June: 51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Predicted for 2018 FY: 300-600 (360-400)</a:t>
            </a:r>
          </a:p>
          <a:p>
            <a:endParaRPr lang="en-AU" sz="1600" dirty="0"/>
          </a:p>
          <a:p>
            <a:r>
              <a:rPr lang="en-AU" sz="1600" dirty="0"/>
              <a:t>Growing profile in prevention space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>
                <a:solidFill>
                  <a:srgbClr val="448E79"/>
                </a:solidFill>
              </a:rPr>
              <a:t>Heightened ethical climate and greater commitment to meeting public’s expectations</a:t>
            </a:r>
          </a:p>
          <a:p>
            <a:endParaRPr lang="en-AU" sz="16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E80772-7CFB-4590-AEB0-7BC29FB313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1672003-A1DC-4106-BFE2-688186C6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05" y="2677007"/>
            <a:ext cx="5437188" cy="30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859FD-72B6-4457-AA1E-BEB426B55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103921"/>
            <a:ext cx="355986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Trend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448E79"/>
                </a:solidFill>
              </a:rPr>
              <a:t>Quarters 1-3: </a:t>
            </a:r>
          </a:p>
          <a:p>
            <a:pPr marL="342900" indent="-342900">
              <a:buAutoNum type="arabicPeriod"/>
            </a:pPr>
            <a:r>
              <a:rPr lang="en-AU" sz="1600" dirty="0"/>
              <a:t>Members of Parliament: Ministers &amp; Assistant Ministers (</a:t>
            </a:r>
            <a:r>
              <a:rPr lang="en-AU" sz="1600" dirty="0" err="1"/>
              <a:t>inc.</a:t>
            </a:r>
            <a:r>
              <a:rPr lang="en-AU" sz="1600" dirty="0"/>
              <a:t> if relevant Premier) </a:t>
            </a:r>
          </a:p>
          <a:p>
            <a:pPr marL="342900" indent="-342900">
              <a:buAutoNum type="arabicPeriod"/>
            </a:pPr>
            <a:r>
              <a:rPr lang="en-AU" sz="1600" dirty="0"/>
              <a:t>Statutory Office Holders</a:t>
            </a:r>
          </a:p>
          <a:p>
            <a:endParaRPr lang="en-AU" sz="1600" dirty="0"/>
          </a:p>
          <a:p>
            <a:pPr marL="0" indent="0">
              <a:buNone/>
            </a:pPr>
            <a:r>
              <a:rPr lang="en-AU" sz="1600" dirty="0">
                <a:solidFill>
                  <a:srgbClr val="448E79"/>
                </a:solidFill>
              </a:rPr>
              <a:t>Quarter 4:</a:t>
            </a:r>
          </a:p>
          <a:p>
            <a:pPr marL="358775" indent="-358775">
              <a:buNone/>
            </a:pPr>
            <a:r>
              <a:rPr lang="en-AU" sz="1600" dirty="0"/>
              <a:t>1. 	75% of all requests Mayors and Councillors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543000C-96DE-4714-8AB5-43D94E8A4DE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7EF893A-AB0B-46AB-8C44-2A61B2AE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69" y="2653748"/>
            <a:ext cx="5376863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543000C-96DE-4714-8AB5-43D94E8A4DE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ADD2D7E-A36B-40F1-BE73-FA786468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6" y="2391525"/>
            <a:ext cx="3450534" cy="344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9D5F9C-03C4-4900-AD1B-47E9850EABC2}"/>
              </a:ext>
            </a:extLst>
          </p:cNvPr>
          <p:cNvSpPr/>
          <p:nvPr/>
        </p:nvSpPr>
        <p:spPr>
          <a:xfrm>
            <a:off x="5562600" y="2592759"/>
            <a:ext cx="6096000" cy="3118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AU" sz="1600" kern="1400" dirty="0">
                <a:solidFill>
                  <a:srgbClr val="000000"/>
                </a:solidFill>
              </a:rPr>
              <a:t>Minimal impact on response times. </a:t>
            </a:r>
          </a:p>
          <a:p>
            <a:pPr algn="just"/>
            <a:r>
              <a:rPr lang="en-AU" sz="1600" kern="14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n-AU" sz="1600" kern="1400" dirty="0">
                <a:solidFill>
                  <a:srgbClr val="000000"/>
                </a:solidFill>
              </a:rPr>
              <a:t>- principal reasons for responses taking more than three business days were:</a:t>
            </a:r>
          </a:p>
          <a:p>
            <a:pPr algn="just"/>
            <a:r>
              <a:rPr lang="en-AU" sz="1600" kern="1400" dirty="0">
                <a:solidFill>
                  <a:srgbClr val="000000"/>
                </a:solidFill>
              </a:rPr>
              <a:t> </a:t>
            </a:r>
          </a:p>
          <a:p>
            <a:pPr marL="685800" lvl="1" indent="-228600" algn="just"/>
            <a:r>
              <a:rPr lang="en-AU" sz="1600" kern="1400" dirty="0">
                <a:solidFill>
                  <a:srgbClr val="000000"/>
                </a:solidFill>
              </a:rPr>
              <a:t>· the request involved complex issues requiring detailed</a:t>
            </a:r>
          </a:p>
          <a:p>
            <a:pPr lvl="1" algn="just"/>
            <a:r>
              <a:rPr lang="en-AU" sz="1600" kern="1400" dirty="0">
                <a:solidFill>
                  <a:srgbClr val="000000"/>
                </a:solidFill>
              </a:rPr>
              <a:t>       research or consultation, and</a:t>
            </a:r>
          </a:p>
          <a:p>
            <a:pPr marL="685800" lvl="1" indent="-228600" algn="just">
              <a:spcBef>
                <a:spcPts val="100"/>
              </a:spcBef>
              <a:spcAft>
                <a:spcPts val="100"/>
              </a:spcAft>
            </a:pPr>
            <a:r>
              <a:rPr lang="en-AU" sz="1600" kern="1400" dirty="0">
                <a:solidFill>
                  <a:srgbClr val="000000"/>
                </a:solidFill>
              </a:rPr>
              <a:t> 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</a:pPr>
            <a:r>
              <a:rPr lang="en-AU" sz="1600" kern="1400" dirty="0">
                <a:solidFill>
                  <a:srgbClr val="000000"/>
                </a:solidFill>
              </a:rPr>
              <a:t>· further information being sought by me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</a:pPr>
            <a:endParaRPr lang="en-AU" sz="1600" kern="1400" dirty="0">
              <a:solidFill>
                <a:srgbClr val="000000"/>
              </a:solidFill>
            </a:endParaRPr>
          </a:p>
          <a:p>
            <a:pPr marL="228600" indent="-228600">
              <a:spcBef>
                <a:spcPts val="100"/>
              </a:spcBef>
              <a:spcAft>
                <a:spcPts val="100"/>
              </a:spcAft>
            </a:pPr>
            <a:r>
              <a:rPr lang="en-AU" sz="1600" kern="1400" dirty="0">
                <a:solidFill>
                  <a:srgbClr val="000000"/>
                </a:solidFill>
              </a:rPr>
              <a:t>- there is only one of me, so allow three – five days if possible!</a:t>
            </a:r>
          </a:p>
          <a:p>
            <a:r>
              <a:rPr lang="en-AU" sz="1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sz="14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5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Main issues or requests (LGA)</a:t>
            </a:r>
          </a:p>
          <a:p>
            <a:pPr marL="0" indent="0">
              <a:buNone/>
            </a:pPr>
            <a:endParaRPr lang="en-AU" sz="1600" dirty="0"/>
          </a:p>
          <a:p>
            <a:pPr marL="457200" indent="-457200">
              <a:buFont typeface="+mj-lt"/>
              <a:buAutoNum type="arabicPeriod"/>
            </a:pPr>
            <a:r>
              <a:rPr lang="en-AU" sz="1600" dirty="0"/>
              <a:t>Personal Material Interests (ss175B, 175C)</a:t>
            </a:r>
          </a:p>
          <a:p>
            <a:pPr marL="457200" indent="-457200">
              <a:buFont typeface="+mj-lt"/>
              <a:buAutoNum type="arabicPeriod"/>
            </a:pPr>
            <a:endParaRPr lang="en-AU" sz="1600" dirty="0"/>
          </a:p>
          <a:p>
            <a:pPr marL="457200" indent="-457200">
              <a:buFont typeface="+mj-lt"/>
              <a:buAutoNum type="arabicPeriod"/>
            </a:pPr>
            <a:r>
              <a:rPr lang="en-AU" sz="1600" dirty="0"/>
              <a:t>Conflicts of Interest (ss175D, 175E)</a:t>
            </a:r>
          </a:p>
          <a:p>
            <a:pPr marL="457200" indent="-457200">
              <a:buFont typeface="+mj-lt"/>
              <a:buAutoNum type="arabicPeriod"/>
            </a:pPr>
            <a:endParaRPr lang="en-AU" sz="1600" dirty="0"/>
          </a:p>
          <a:p>
            <a:pPr marL="457200" indent="-457200">
              <a:buFont typeface="+mj-lt"/>
              <a:buAutoNum type="arabicPeriod"/>
            </a:pPr>
            <a:r>
              <a:rPr lang="en-AU" sz="1600" dirty="0"/>
              <a:t>Other probity matters </a:t>
            </a:r>
            <a:r>
              <a:rPr lang="en-AU" sz="1600" dirty="0" err="1"/>
              <a:t>inc.</a:t>
            </a:r>
            <a:r>
              <a:rPr lang="en-AU" sz="1600" dirty="0"/>
              <a:t> </a:t>
            </a:r>
          </a:p>
          <a:p>
            <a:pPr lvl="1"/>
            <a:r>
              <a:rPr lang="en-AU" sz="1400" dirty="0"/>
              <a:t>when councillor’s term ends, i.e. running for another office (s160)</a:t>
            </a:r>
          </a:p>
          <a:p>
            <a:pPr lvl="1"/>
            <a:r>
              <a:rPr lang="en-AU" sz="1400" dirty="0"/>
              <a:t>use of confidential information (ss171,171A)</a:t>
            </a:r>
          </a:p>
          <a:p>
            <a:pPr lvl="1"/>
            <a:r>
              <a:rPr lang="en-AU" sz="1400" dirty="0"/>
              <a:t>obligations to report suspicion or belief of another’s PMI or COI (s175G)</a:t>
            </a:r>
          </a:p>
          <a:p>
            <a:pPr lvl="1"/>
            <a:r>
              <a:rPr lang="en-AU" sz="1400" dirty="0"/>
              <a:t>Offence to take retaliatory action or influence (ss175H, 175I)</a:t>
            </a:r>
          </a:p>
          <a:p>
            <a:pPr marL="0" indent="0">
              <a:buNone/>
            </a:pPr>
            <a:endParaRPr lang="en-AU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DC77417-2036-4B62-884F-A76A5FFD11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1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9" y="1572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2200" dirty="0">
                <a:solidFill>
                  <a:schemeClr val="accent2">
                    <a:lumMod val="75000"/>
                  </a:schemeClr>
                </a:solidFill>
              </a:rPr>
              <a:t>Main subject matter, Local Government 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700" dirty="0"/>
              <a:t>shareholdings, property ownership, and proposed developments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1700" dirty="0"/>
              <a:t>managing the consequences of accepting donations</a:t>
            </a:r>
          </a:p>
          <a:p>
            <a:endParaRPr lang="en-AU" sz="1700" dirty="0"/>
          </a:p>
          <a:p>
            <a:r>
              <a:rPr lang="en-AU" sz="1700" dirty="0"/>
              <a:t>acceptance of hospitality, gifts, and other benefits</a:t>
            </a:r>
          </a:p>
          <a:p>
            <a:endParaRPr lang="en-AU" sz="1700" dirty="0"/>
          </a:p>
          <a:p>
            <a:r>
              <a:rPr lang="en-AU" sz="1700" dirty="0"/>
              <a:t>potential conflicts arising due to employment or business interests (councillor or related party)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1700" dirty="0"/>
              <a:t>rights as an ordinary member of the community while holding senior public service role or public office</a:t>
            </a:r>
          </a:p>
          <a:p>
            <a:pPr marL="0" indent="0">
              <a:buNone/>
            </a:pPr>
            <a:r>
              <a:rPr lang="en-AU" sz="1700" dirty="0"/>
              <a:t> 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2F9F793-63C8-4A4A-9D21-FAD9F6D307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5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Personal Material Interest</a:t>
            </a:r>
          </a:p>
          <a:p>
            <a:pPr marL="0" indent="0">
              <a:buNone/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sz="1600" dirty="0"/>
              <a:t>Section 175B of the </a:t>
            </a:r>
            <a:r>
              <a:rPr lang="en-AU" sz="1600" i="1" dirty="0"/>
              <a:t>Local Govt Act (LGA)</a:t>
            </a:r>
          </a:p>
          <a:p>
            <a:r>
              <a:rPr lang="en-AU" sz="1600" dirty="0"/>
              <a:t>Definition including who/ what it applies to (i.e. your related parties and other entities)</a:t>
            </a:r>
          </a:p>
          <a:p>
            <a:r>
              <a:rPr lang="en-AU" sz="1600" dirty="0"/>
              <a:t>Mechanism to resolve is in section 175C</a:t>
            </a:r>
          </a:p>
          <a:p>
            <a:r>
              <a:rPr lang="en-AU" sz="1600" dirty="0"/>
              <a:t>Currently onus on you to recognise (unlike COIs)</a:t>
            </a:r>
          </a:p>
          <a:p>
            <a:r>
              <a:rPr lang="en-AU" sz="1600" dirty="0"/>
              <a:t>Offence if you do not manage appropriately </a:t>
            </a:r>
          </a:p>
          <a:p>
            <a:r>
              <a:rPr lang="en-AU" sz="1600" b="1" dirty="0"/>
              <a:t>If in doubt, seek advice from me or independent advice</a:t>
            </a:r>
          </a:p>
          <a:p>
            <a:pPr marL="0" indent="0">
              <a:buNone/>
            </a:pPr>
            <a:endParaRPr lang="en-AU" sz="1600" b="1" dirty="0"/>
          </a:p>
          <a:p>
            <a:pPr marL="0" indent="0" algn="ctr">
              <a:buNone/>
            </a:pPr>
            <a:r>
              <a:rPr lang="en-AU" sz="1600" i="1" dirty="0">
                <a:solidFill>
                  <a:srgbClr val="448E79"/>
                </a:solidFill>
              </a:rPr>
              <a:t>Note: Independent advice does not carry protections of Integrity Act 2009</a:t>
            </a:r>
          </a:p>
          <a:p>
            <a:pPr marL="0" indent="0" algn="ctr">
              <a:buNone/>
            </a:pPr>
            <a:r>
              <a:rPr lang="en-AU" sz="1600" i="1" dirty="0">
                <a:solidFill>
                  <a:srgbClr val="448E79"/>
                </a:solidFill>
              </a:rPr>
              <a:t>I am not obliged to find a mid-way solution with outside organisations- not a mediation process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1EE28DD-6251-4138-9BA5-C889EA27AAD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8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Conflicts of interest</a:t>
            </a:r>
          </a:p>
          <a:p>
            <a:pPr marL="0" indent="0">
              <a:buNone/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sz="1600" dirty="0"/>
              <a:t>Conflict between personal interests &amp; public duties</a:t>
            </a:r>
          </a:p>
          <a:p>
            <a:r>
              <a:rPr lang="en-AU" sz="1600" dirty="0"/>
              <a:t>Conflict between public duties &amp; other roles you have</a:t>
            </a:r>
          </a:p>
          <a:p>
            <a:pPr marL="457200" lvl="1" indent="0">
              <a:buNone/>
            </a:pPr>
            <a:endParaRPr lang="en-AU" sz="16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AU" sz="1600" b="1" dirty="0"/>
              <a:t>Standard, </a:t>
            </a:r>
            <a:r>
              <a:rPr lang="en-AU" sz="1600" b="1" i="1" dirty="0"/>
              <a:t>Integrity Act 2009</a:t>
            </a:r>
            <a:r>
              <a:rPr lang="en-AU" sz="1600" b="1" dirty="0"/>
              <a:t>: </a:t>
            </a:r>
            <a:endParaRPr lang="en-AU" sz="1600" dirty="0"/>
          </a:p>
          <a:p>
            <a:pPr lvl="1"/>
            <a:r>
              <a:rPr lang="en-AU" sz="1600" i="1" dirty="0">
                <a:solidFill>
                  <a:srgbClr val="448E79"/>
                </a:solidFill>
              </a:rPr>
              <a:t>Reasonable person, fully informed, would perceive there is a conflict</a:t>
            </a:r>
          </a:p>
          <a:p>
            <a:pPr marL="0" indent="0">
              <a:buNone/>
            </a:pPr>
            <a:endParaRPr lang="en-AU" sz="1600" i="1" dirty="0">
              <a:solidFill>
                <a:schemeClr val="accent5"/>
              </a:solidFill>
            </a:endParaRPr>
          </a:p>
          <a:p>
            <a:r>
              <a:rPr lang="en-AU" sz="1600" dirty="0"/>
              <a:t>Judged objectively</a:t>
            </a:r>
          </a:p>
          <a:p>
            <a:r>
              <a:rPr lang="en-AU" sz="1600" dirty="0"/>
              <a:t>Inappropriate for individual to make determinations about own circumstances as has vested interest in the situation</a:t>
            </a:r>
          </a:p>
          <a:p>
            <a:r>
              <a:rPr lang="en-AU" sz="1600" dirty="0"/>
              <a:t>Conflict less important than how it is managed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36443E9-3203-475E-9324-5AACCEC768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1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Conflicts of Interest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1600" dirty="0"/>
              <a:t>For a conflict of interest to arise, the situation would need to be one where:</a:t>
            </a:r>
          </a:p>
          <a:p>
            <a:endParaRPr lang="en-A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AU" sz="1600" dirty="0"/>
              <a:t>You have a </a:t>
            </a:r>
            <a:r>
              <a:rPr lang="en-AU" sz="1600" u="sng" dirty="0"/>
              <a:t>specific official responsibility </a:t>
            </a:r>
            <a:r>
              <a:rPr lang="en-AU" sz="1600" dirty="0"/>
              <a:t>which a reasonable person may consider </a:t>
            </a:r>
            <a:r>
              <a:rPr lang="en-AU" sz="1600" u="sng" dirty="0"/>
              <a:t>might be influenced by your personal views/ interests</a:t>
            </a:r>
            <a:r>
              <a:rPr lang="en-AU" sz="1600" dirty="0"/>
              <a:t>; or </a:t>
            </a:r>
          </a:p>
          <a:p>
            <a:pPr marL="857250" lvl="1" indent="-400050">
              <a:buFont typeface="+mj-lt"/>
              <a:buAutoNum type="romanLcPeriod"/>
            </a:pPr>
            <a:endParaRPr lang="en-AU" sz="1600" dirty="0"/>
          </a:p>
          <a:p>
            <a:pPr marL="857250" lvl="1" indent="-400050">
              <a:buFont typeface="+mj-lt"/>
              <a:buAutoNum type="romanLcPeriod"/>
            </a:pPr>
            <a:r>
              <a:rPr lang="en-AU" sz="1600" dirty="0"/>
              <a:t>Where a reasonable person might perceive that you might </a:t>
            </a:r>
            <a:r>
              <a:rPr lang="en-AU" sz="1600" u="sng" dirty="0"/>
              <a:t>intentionally or unintentionally seek to influence a particular official decision; or</a:t>
            </a:r>
          </a:p>
          <a:p>
            <a:pPr marL="857250" lvl="1" indent="-400050">
              <a:buFont typeface="+mj-lt"/>
              <a:buAutoNum type="romanLcPeriod"/>
            </a:pPr>
            <a:endParaRPr lang="en-AU" sz="1600" u="sng" dirty="0"/>
          </a:p>
          <a:p>
            <a:pPr marL="857250" lvl="1" indent="-400050">
              <a:buFont typeface="+mj-lt"/>
              <a:buAutoNum type="romanLcPeriod"/>
            </a:pPr>
            <a:r>
              <a:rPr lang="en-AU" sz="1600" dirty="0"/>
              <a:t>Where a reasonable person might perceive that </a:t>
            </a:r>
            <a:r>
              <a:rPr lang="en-AU" sz="1600" u="sng" dirty="0"/>
              <a:t>because of your personal views you would be unable to bring an objective mind to a discussion or decision</a:t>
            </a:r>
          </a:p>
          <a:p>
            <a:pPr marL="857250" lvl="1" indent="-400050">
              <a:buFont typeface="+mj-lt"/>
              <a:buAutoNum type="romanLcPeriod"/>
            </a:pPr>
            <a:endParaRPr lang="en-AU" sz="1600" u="sng" dirty="0"/>
          </a:p>
          <a:p>
            <a:pPr marL="857250" lvl="1" indent="-400050">
              <a:buFont typeface="+mj-lt"/>
              <a:buAutoNum type="romanLcPeriod"/>
            </a:pPr>
            <a:r>
              <a:rPr lang="en-AU" sz="1600" b="1" dirty="0"/>
              <a:t>May result in a decision that is contrary to public interest</a:t>
            </a:r>
          </a:p>
          <a:p>
            <a:pPr lvl="0"/>
            <a:endParaRPr lang="en-AU" sz="16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8DAE5B5-D322-4DC8-9BD3-AC86DE1F6E3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2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Conditions</a:t>
            </a:r>
          </a:p>
          <a:p>
            <a:r>
              <a:rPr lang="en-AU" sz="1600" dirty="0"/>
              <a:t>You have ‘interest’</a:t>
            </a:r>
          </a:p>
          <a:p>
            <a:r>
              <a:rPr lang="en-AU" sz="1600" dirty="0"/>
              <a:t>A conflict arises when you have to make an official decision, or carry out an official obligation etc. </a:t>
            </a:r>
          </a:p>
          <a:p>
            <a:endParaRPr lang="en-AU" sz="1600" dirty="0"/>
          </a:p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Factors</a:t>
            </a:r>
          </a:p>
          <a:p>
            <a:r>
              <a:rPr lang="en-AU" sz="1600" dirty="0"/>
              <a:t>What are the </a:t>
            </a:r>
            <a:r>
              <a:rPr lang="en-AU" sz="1600" b="1" dirty="0"/>
              <a:t>benefits or losses</a:t>
            </a:r>
            <a:r>
              <a:rPr lang="en-AU" sz="1600" dirty="0"/>
              <a:t>? To who/m? How </a:t>
            </a:r>
            <a:r>
              <a:rPr lang="en-AU" sz="1600" b="1" dirty="0"/>
              <a:t>significant and realisable </a:t>
            </a:r>
            <a:r>
              <a:rPr lang="en-AU" sz="1600" dirty="0"/>
              <a:t>are they? </a:t>
            </a:r>
            <a:endParaRPr lang="en-AU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AU" sz="1600" b="1" dirty="0"/>
              <a:t>Directness/ remoteness of benefit or loss </a:t>
            </a:r>
            <a:r>
              <a:rPr lang="en-AU" sz="1600" dirty="0"/>
              <a:t>and to whom/ who </a:t>
            </a:r>
          </a:p>
          <a:p>
            <a:r>
              <a:rPr lang="en-AU" sz="1600" b="1" dirty="0"/>
              <a:t>Class of persons </a:t>
            </a:r>
            <a:r>
              <a:rPr lang="en-AU" sz="1600" dirty="0"/>
              <a:t>who will realistically benefit/ experience detriment </a:t>
            </a:r>
          </a:p>
          <a:p>
            <a:r>
              <a:rPr lang="en-AU" sz="1600" dirty="0"/>
              <a:t>Actual ability to </a:t>
            </a:r>
            <a:r>
              <a:rPr lang="en-AU" sz="1600" b="1" dirty="0"/>
              <a:t>influence a decision </a:t>
            </a:r>
            <a:r>
              <a:rPr lang="en-AU" sz="1600" dirty="0"/>
              <a:t>to benefit self or to detriment of anon. </a:t>
            </a:r>
          </a:p>
          <a:p>
            <a:endParaRPr lang="en-AU" sz="1600" dirty="0"/>
          </a:p>
          <a:p>
            <a:pPr marL="0" indent="0" algn="ctr">
              <a:buNone/>
            </a:pPr>
            <a:r>
              <a:rPr lang="en-AU" sz="1600" i="1" dirty="0"/>
              <a:t>(I rely on precedents for consistency in my determinations- allows for standard-setting across)</a:t>
            </a:r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66502F-B3DC-461B-B4BD-EAF4D509AC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7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Resolution</a:t>
            </a:r>
          </a:p>
          <a:p>
            <a:pPr marL="0" indent="0">
              <a:buNone/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1600" i="1" dirty="0"/>
              <a:t>PMI </a:t>
            </a:r>
          </a:p>
          <a:p>
            <a:r>
              <a:rPr lang="en-AU" sz="1600" dirty="0"/>
              <a:t>no other mechanism under LGA- declare &amp; leave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i="1" dirty="0"/>
              <a:t>Interest or COI</a:t>
            </a:r>
          </a:p>
          <a:p>
            <a:r>
              <a:rPr lang="en-AU" sz="1600" dirty="0"/>
              <a:t>Declare &amp; leave</a:t>
            </a:r>
          </a:p>
          <a:p>
            <a:r>
              <a:rPr lang="en-AU" sz="1600" dirty="0"/>
              <a:t>Declare &amp; discuss</a:t>
            </a:r>
          </a:p>
          <a:p>
            <a:r>
              <a:rPr lang="en-AU" sz="1600" dirty="0"/>
              <a:t>LGA empowers Councils to discuss &amp; set standards</a:t>
            </a:r>
          </a:p>
          <a:p>
            <a:r>
              <a:rPr lang="en-AU" sz="1600" dirty="0"/>
              <a:t>Must be generalisable- advised to use same approach/ factors each time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66502F-B3DC-461B-B4BD-EAF4D509AC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5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F3CB4E-A7A9-4328-B18F-3AB1F79FB4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964"/>
            <a:ext cx="1752144" cy="69239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AEBDE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098" y="3250343"/>
            <a:ext cx="9278389" cy="2733502"/>
          </a:xfrm>
        </p:spPr>
        <p:txBody>
          <a:bodyPr>
            <a:normAutofit/>
          </a:bodyPr>
          <a:lstStyle/>
          <a:p>
            <a:r>
              <a:rPr lang="en-AU" dirty="0">
                <a:latin typeface="Palatino Linotype" panose="02040502050505030304" pitchFamily="18" charset="0"/>
              </a:rPr>
              <a:t>Commissioner, Dr Nikola Stepanov JD, PhD (</a:t>
            </a:r>
            <a:r>
              <a:rPr lang="en-AU" dirty="0" err="1">
                <a:latin typeface="Palatino Linotype" panose="02040502050505030304" pitchFamily="18" charset="0"/>
              </a:rPr>
              <a:t>Melb</a:t>
            </a:r>
            <a:r>
              <a:rPr lang="en-AU" dirty="0">
                <a:latin typeface="Palatino Linotype" panose="02040502050505030304" pitchFamily="18" charset="0"/>
              </a:rPr>
              <a:t>.)</a:t>
            </a:r>
          </a:p>
          <a:p>
            <a:endParaRPr lang="en-AU" sz="1800" dirty="0">
              <a:latin typeface="Palatino Linotype" panose="02040502050505030304" pitchFamily="18" charset="0"/>
              <a:hlinkClick r:id="rId3"/>
            </a:endParaRPr>
          </a:p>
          <a:p>
            <a:r>
              <a:rPr lang="en-AU" sz="3200" b="1" dirty="0">
                <a:latin typeface="Palatino Linotype" panose="02040502050505030304" pitchFamily="18" charset="0"/>
              </a:rPr>
              <a:t>Local Government &amp; Integrity </a:t>
            </a:r>
            <a:endParaRPr lang="en-AU" sz="3200" b="1" dirty="0">
              <a:latin typeface="Palatino Linotype" panose="02040502050505030304" pitchFamily="18" charset="0"/>
              <a:hlinkClick r:id="rId3"/>
            </a:endParaRPr>
          </a:p>
          <a:p>
            <a:endParaRPr lang="en-AU" sz="1800" dirty="0">
              <a:latin typeface="Palatino Linotype" panose="02040502050505030304" pitchFamily="18" charset="0"/>
              <a:hlinkClick r:id="rId3"/>
            </a:endParaRPr>
          </a:p>
          <a:p>
            <a:r>
              <a:rPr lang="en-AU" sz="1800" dirty="0">
                <a:latin typeface="Palatino Linotype" panose="02040502050505030304" pitchFamily="18" charset="0"/>
                <a:hlinkClick r:id="rId3"/>
              </a:rPr>
              <a:t>integrity.commissioner@integrity.qld.gov.au</a:t>
            </a:r>
            <a:endParaRPr lang="en-AU" sz="1800" dirty="0">
              <a:latin typeface="Palatino Linotype" panose="02040502050505030304" pitchFamily="18" charset="0"/>
            </a:endParaRPr>
          </a:p>
          <a:p>
            <a:endParaRPr lang="en-AU" dirty="0">
              <a:latin typeface="Palatino Linotype" panose="02040502050505030304" pitchFamily="18" charset="0"/>
            </a:endParaRPr>
          </a:p>
          <a:p>
            <a:endParaRPr lang="en-AU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4" y="164830"/>
            <a:ext cx="7820306" cy="28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Quorum</a:t>
            </a:r>
          </a:p>
          <a:p>
            <a:pPr marL="0" indent="0">
              <a:buNone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1600" i="1" dirty="0"/>
              <a:t>Not quorate? </a:t>
            </a:r>
          </a:p>
          <a:p>
            <a:r>
              <a:rPr lang="en-AU" sz="1600" dirty="0"/>
              <a:t>form Standing Committee of unconflicted members for significant matters </a:t>
            </a:r>
          </a:p>
          <a:p>
            <a:r>
              <a:rPr lang="en-AU" sz="1600" dirty="0"/>
              <a:t>allows elected members to make decision (&amp; enables community representation)</a:t>
            </a:r>
          </a:p>
          <a:p>
            <a:r>
              <a:rPr lang="en-AU" sz="1600" dirty="0"/>
              <a:t>actualised </a:t>
            </a:r>
            <a:r>
              <a:rPr lang="en-AU" sz="1600" dirty="0" err="1"/>
              <a:t>CoI</a:t>
            </a:r>
            <a:r>
              <a:rPr lang="en-AU" sz="1600" dirty="0"/>
              <a:t> when councillors who vote as a block do not enliven this option (i.e. decision-making taken away from the powers of the voting block)</a:t>
            </a:r>
          </a:p>
          <a:p>
            <a:r>
              <a:rPr lang="en-AU" sz="1600" dirty="0"/>
              <a:t>delegate less significant matters to CEO</a:t>
            </a:r>
          </a:p>
          <a:p>
            <a:pPr marL="0" indent="0">
              <a:buNone/>
            </a:pPr>
            <a:endParaRPr lang="en-AU" sz="1600" dirty="0"/>
          </a:p>
          <a:p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66502F-B3DC-461B-B4BD-EAF4D509AC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8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Other Obligations</a:t>
            </a:r>
          </a:p>
          <a:p>
            <a:pPr marL="0" indent="0">
              <a:buNone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sz="1600" dirty="0"/>
              <a:t>s. 175G- duty to report suspicion or belief of another councillors’ PMI or COI</a:t>
            </a:r>
          </a:p>
          <a:p>
            <a:r>
              <a:rPr lang="en-AU" sz="1600" dirty="0"/>
              <a:t>s. 175H- no retribution for this </a:t>
            </a:r>
          </a:p>
          <a:p>
            <a:r>
              <a:rPr lang="en-AU" sz="1600" dirty="0"/>
              <a:t>s. 175I- do not influence</a:t>
            </a:r>
          </a:p>
          <a:p>
            <a:endParaRPr lang="en-AU" sz="1600" dirty="0"/>
          </a:p>
          <a:p>
            <a:pPr marL="0" indent="0">
              <a:buNone/>
            </a:pPr>
            <a:r>
              <a:rPr lang="en-AU" sz="1600" i="1" dirty="0"/>
              <a:t>When does a matter become a ‘matter’ before Council?</a:t>
            </a:r>
          </a:p>
          <a:p>
            <a:r>
              <a:rPr lang="en-AU" sz="1600" dirty="0"/>
              <a:t>does not need to be before Council (i.e. an active application) for offence of influencing to kick in….</a:t>
            </a:r>
          </a:p>
          <a:p>
            <a:r>
              <a:rPr lang="en-AU" sz="1600" dirty="0"/>
              <a:t>untested area of law- not settled- err on side of caution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66502F-B3DC-461B-B4BD-EAF4D509AC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2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9" y="1572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11939"/>
            <a:ext cx="10515600" cy="43161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Most common factor in corruption and misconduct</a:t>
            </a:r>
          </a:p>
          <a:p>
            <a:pPr marL="0" indent="0" algn="ctr">
              <a:buNone/>
            </a:pPr>
            <a:r>
              <a:rPr lang="en-AU" sz="1400" b="1" dirty="0"/>
              <a:t>Undisclosed conflicts of interest</a:t>
            </a:r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Most commonly uncovered via</a:t>
            </a:r>
          </a:p>
          <a:p>
            <a:pPr marL="0" indent="0" algn="ctr">
              <a:buNone/>
            </a:pPr>
            <a:r>
              <a:rPr lang="en-AU" sz="1400" b="1" dirty="0"/>
              <a:t>Tip offs arising form chance </a:t>
            </a:r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Most crucial component to prevent corruption</a:t>
            </a:r>
          </a:p>
          <a:p>
            <a:pPr marL="0" indent="0" algn="ctr">
              <a:buNone/>
            </a:pPr>
            <a:r>
              <a:rPr lang="en-AU" sz="1400" dirty="0"/>
              <a:t>Culture at the top</a:t>
            </a:r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Doctrine of public trust</a:t>
            </a:r>
          </a:p>
          <a:p>
            <a:pPr marL="0" indent="0" algn="ctr">
              <a:buNone/>
            </a:pPr>
            <a:r>
              <a:rPr lang="en-AU" sz="1400" b="1" dirty="0"/>
              <a:t>Public responsibilities exercised in the public interest and not for the private interests of the office-holder</a:t>
            </a:r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Public</a:t>
            </a:r>
            <a:r>
              <a:rPr lang="en-AU" sz="1400" dirty="0"/>
              <a:t> 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officials</a:t>
            </a:r>
            <a:r>
              <a:rPr lang="en-AU" sz="1400" dirty="0"/>
              <a:t> 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must</a:t>
            </a:r>
          </a:p>
          <a:p>
            <a:pPr marL="0" indent="0" algn="ctr">
              <a:buNone/>
            </a:pPr>
            <a:r>
              <a:rPr lang="en-AU" sz="1400" b="1" dirty="0"/>
              <a:t>Promote public confidence </a:t>
            </a:r>
            <a:r>
              <a:rPr lang="en-AU" sz="1400" dirty="0"/>
              <a:t>in the integrity of the public sector </a:t>
            </a:r>
          </a:p>
          <a:p>
            <a:pPr marL="0" indent="0" algn="ctr">
              <a:buNone/>
            </a:pPr>
            <a:r>
              <a:rPr lang="en-AU" sz="1400" dirty="0"/>
              <a:t>Acknowledge the </a:t>
            </a:r>
            <a:r>
              <a:rPr lang="en-AU" sz="1400" b="1" dirty="0"/>
              <a:t>primacy of the public interest</a:t>
            </a:r>
          </a:p>
          <a:p>
            <a:pPr marL="0" indent="0">
              <a:lnSpc>
                <a:spcPct val="200000"/>
              </a:lnSpc>
              <a:buNone/>
            </a:pPr>
            <a:endParaRPr lang="en-AU" sz="1400" dirty="0"/>
          </a:p>
          <a:p>
            <a:endParaRPr lang="en-AU" sz="2200" dirty="0"/>
          </a:p>
          <a:p>
            <a:endParaRPr lang="en-AU" sz="2200" dirty="0"/>
          </a:p>
          <a:p>
            <a:endParaRPr lang="en-AU" sz="2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F029C77-C017-4396-9357-88F61498AF5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088107"/>
            <a:ext cx="10515600" cy="408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Preventing misconduct and corruption</a:t>
            </a:r>
          </a:p>
          <a:p>
            <a:pPr marL="0" indent="0">
              <a:buNone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sz="1600" dirty="0"/>
              <a:t>Requires commitment and vigilance</a:t>
            </a:r>
          </a:p>
          <a:p>
            <a:r>
              <a:rPr lang="en-AU" sz="1600" dirty="0"/>
              <a:t>Requires honourable conduct and personal integrity</a:t>
            </a:r>
          </a:p>
          <a:p>
            <a:r>
              <a:rPr lang="en-AU" sz="1600" dirty="0"/>
              <a:t>Requires awareness of responsibilities</a:t>
            </a:r>
          </a:p>
          <a:p>
            <a:r>
              <a:rPr lang="en-AU" sz="1600" dirty="0"/>
              <a:t>Requires environment where openness and reflective practice are encouraged </a:t>
            </a:r>
          </a:p>
          <a:p>
            <a:r>
              <a:rPr lang="en-AU" sz="1600" dirty="0"/>
              <a:t>Requires a willingness to step forward with concerns, and implement strategies to resolve matters appropriately </a:t>
            </a:r>
          </a:p>
          <a:p>
            <a:r>
              <a:rPr lang="en-AU" sz="1600" dirty="0"/>
              <a:t>Requires that we dispel a few myths….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F949AE-20EC-49F8-B79E-E7F144F7599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3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Dispelling some implausible myths</a:t>
            </a:r>
          </a:p>
          <a:p>
            <a:pPr marL="0" indent="0">
              <a:buNone/>
            </a:pPr>
            <a:endParaRPr lang="en-AU" sz="1500" dirty="0"/>
          </a:p>
          <a:p>
            <a:r>
              <a:rPr lang="en-AU" sz="1500" dirty="0"/>
              <a:t>Integrity issues are </a:t>
            </a:r>
            <a:r>
              <a:rPr lang="en-AU" sz="1500" b="1" dirty="0"/>
              <a:t>black and white</a:t>
            </a:r>
          </a:p>
          <a:p>
            <a:pPr marL="0" indent="0">
              <a:buNone/>
            </a:pPr>
            <a:endParaRPr lang="en-AU" sz="1500" dirty="0"/>
          </a:p>
          <a:p>
            <a:r>
              <a:rPr lang="en-AU" sz="1500" b="1" dirty="0"/>
              <a:t>Common sense </a:t>
            </a:r>
            <a:r>
              <a:rPr lang="en-AU" sz="1500" dirty="0"/>
              <a:t>will prevail, and it is so common we all have enough of it… all of the time</a:t>
            </a:r>
          </a:p>
          <a:p>
            <a:endParaRPr lang="en-AU" sz="1500" dirty="0"/>
          </a:p>
          <a:p>
            <a:r>
              <a:rPr lang="en-AU" sz="1500" dirty="0"/>
              <a:t>We can all recognise the effect of our </a:t>
            </a:r>
            <a:r>
              <a:rPr lang="en-AU" sz="1500" b="1" dirty="0"/>
              <a:t>own vested interest- </a:t>
            </a:r>
            <a:r>
              <a:rPr lang="en-AU" sz="1500" dirty="0"/>
              <a:t>and make decisions </a:t>
            </a:r>
            <a:r>
              <a:rPr lang="en-AU" sz="1500" b="1" dirty="0"/>
              <a:t>counter-intuitive to our own interests</a:t>
            </a:r>
          </a:p>
          <a:p>
            <a:pPr marL="0" indent="0">
              <a:buNone/>
            </a:pPr>
            <a:endParaRPr lang="en-AU" sz="1500" dirty="0"/>
          </a:p>
          <a:p>
            <a:r>
              <a:rPr lang="en-AU" sz="1500" dirty="0"/>
              <a:t>The personal interests of others whom we have</a:t>
            </a:r>
            <a:r>
              <a:rPr lang="en-AU" sz="1500" b="1" dirty="0"/>
              <a:t> relationships </a:t>
            </a:r>
            <a:r>
              <a:rPr lang="en-AU" sz="1500" dirty="0"/>
              <a:t>with never stop us from being </a:t>
            </a:r>
            <a:r>
              <a:rPr lang="en-AU" sz="1500" b="1" dirty="0"/>
              <a:t>objective </a:t>
            </a:r>
          </a:p>
          <a:p>
            <a:endParaRPr lang="en-AU" sz="1500" dirty="0"/>
          </a:p>
          <a:p>
            <a:r>
              <a:rPr lang="en-AU" sz="1500" b="1" dirty="0"/>
              <a:t>I/ We know </a:t>
            </a:r>
            <a:r>
              <a:rPr lang="en-AU" sz="1500" dirty="0"/>
              <a:t>what ‘our community’ want or need</a:t>
            </a:r>
            <a:r>
              <a:rPr lang="en-AU" sz="1500" b="1" dirty="0"/>
              <a:t>, always</a:t>
            </a:r>
          </a:p>
          <a:p>
            <a:endParaRPr lang="en-AU" sz="1500" dirty="0"/>
          </a:p>
          <a:p>
            <a:r>
              <a:rPr lang="en-AU" sz="1500" dirty="0"/>
              <a:t>I</a:t>
            </a:r>
            <a:r>
              <a:rPr lang="en-AU" sz="1500" b="1" dirty="0"/>
              <a:t>/ We have </a:t>
            </a:r>
            <a:r>
              <a:rPr lang="en-AU" sz="1500" dirty="0"/>
              <a:t>a better understanding of the situation because </a:t>
            </a:r>
            <a:r>
              <a:rPr lang="en-AU" sz="1500" dirty="0">
                <a:solidFill>
                  <a:srgbClr val="448E79"/>
                </a:solidFill>
              </a:rPr>
              <a:t>…</a:t>
            </a:r>
            <a:r>
              <a:rPr lang="en-AU" sz="1500" i="1" dirty="0">
                <a:solidFill>
                  <a:srgbClr val="448E79"/>
                </a:solidFill>
              </a:rPr>
              <a:t>[insert subconscious bias/ irrational rationale/ self-interest here]</a:t>
            </a:r>
          </a:p>
          <a:p>
            <a:pPr marL="0" indent="0">
              <a:buNone/>
            </a:pPr>
            <a:endParaRPr lang="en-AU" sz="15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AU" sz="1500" b="1" dirty="0"/>
              <a:t>Conflicts of interest result from a weakness in personal character or inability to manage own affairs</a:t>
            </a:r>
          </a:p>
          <a:p>
            <a:endParaRPr lang="en-AU" sz="1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0A9C054-BFAC-4EE1-B316-584031B2ADC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8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Local Govt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>
                <a:solidFill>
                  <a:schemeClr val="accent2">
                    <a:lumMod val="75000"/>
                  </a:schemeClr>
                </a:solidFill>
              </a:rPr>
              <a:t>Contact Us</a:t>
            </a:r>
          </a:p>
          <a:p>
            <a:pPr marL="0" indent="0">
              <a:buNone/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1600" dirty="0"/>
              <a:t>Email: </a:t>
            </a:r>
            <a:r>
              <a:rPr lang="en-AU" sz="1600" dirty="0">
                <a:hlinkClick r:id="rId3"/>
              </a:rPr>
              <a:t>integrity.commissioner@qld.gov.au</a:t>
            </a: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Phone:  07 30032888 or +61 428 233 630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Office: </a:t>
            </a:r>
            <a:r>
              <a:rPr lang="en-AU" sz="1600" dirty="0">
                <a:hlinkClick r:id="rId4"/>
              </a:rPr>
              <a:t>office@integrity.qld.gov.au</a:t>
            </a: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Lobbyist enquiries: </a:t>
            </a:r>
            <a:r>
              <a:rPr lang="en-AU" sz="1600" dirty="0">
                <a:hlinkClick r:id="rId5"/>
              </a:rPr>
              <a:t>lobbyistsregister@integrity.qld.gov.au</a:t>
            </a:r>
            <a:r>
              <a:rPr lang="en-AU" sz="1600" dirty="0"/>
              <a:t> </a:t>
            </a:r>
          </a:p>
          <a:p>
            <a:endParaRPr lang="en-AU" sz="1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0A9C054-BFAC-4EE1-B316-584031B2ADC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7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707027"/>
            <a:ext cx="7886700" cy="2469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600" dirty="0">
              <a:latin typeface="MetaNormalLF-Roman" panose="020B0502030000020004" pitchFamily="34" charset="0"/>
            </a:endParaRPr>
          </a:p>
          <a:p>
            <a:pPr marL="0" indent="0" algn="ctr">
              <a:buNone/>
            </a:pPr>
            <a:r>
              <a:rPr lang="en-AU" sz="3000" b="1" baseline="30000" dirty="0">
                <a:solidFill>
                  <a:srgbClr val="60C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the Queensland Integrity Commissioner</a:t>
            </a:r>
          </a:p>
          <a:p>
            <a:pPr marL="0" indent="0" algn="ctr">
              <a:buNone/>
            </a:pPr>
            <a:endParaRPr lang="en-AU" sz="1400" baseline="30000" dirty="0">
              <a:solidFill>
                <a:srgbClr val="343333"/>
              </a:solidFill>
              <a:latin typeface="MetaNormalLF-Roman" panose="020B0502030000020004" pitchFamily="34" charset="0"/>
            </a:endParaRPr>
          </a:p>
          <a:p>
            <a:pPr marL="0" indent="0" algn="ctr">
              <a:buNone/>
            </a:pPr>
            <a:endParaRPr lang="en-US" sz="2400" baseline="30000" dirty="0">
              <a:solidFill>
                <a:srgbClr val="343333"/>
              </a:solidFill>
              <a:latin typeface="MetaNormalLF-Roman" panose="020B0502030000020004" pitchFamily="34" charset="0"/>
            </a:endParaRPr>
          </a:p>
          <a:p>
            <a:pPr marL="0" indent="0" algn="ctr">
              <a:buNone/>
            </a:pPr>
            <a:r>
              <a:rPr lang="en-US" sz="2400" baseline="30000" dirty="0">
                <a:solidFill>
                  <a:srgbClr val="60C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(07) 3003 2800</a:t>
            </a:r>
          </a:p>
          <a:p>
            <a:pPr marL="0" indent="0" algn="ctr">
              <a:buNone/>
            </a:pPr>
            <a:r>
              <a:rPr lang="en-US" sz="2400" b="1" baseline="30000" dirty="0">
                <a:solidFill>
                  <a:srgbClr val="60C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Integrity.commissioner@integrity.qld.gov.au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7" y="428415"/>
            <a:ext cx="952463" cy="992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8" y="1754152"/>
            <a:ext cx="5645285" cy="222763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69A33E-F1B7-46FB-AF01-DC1350246AF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3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E771EE4-12AD-4E8F-AE3F-B55068190A4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2">
                    <a:lumMod val="75000"/>
                  </a:schemeClr>
                </a:solidFill>
              </a:rPr>
              <a:t>Who we are</a:t>
            </a:r>
          </a:p>
          <a:p>
            <a:pPr marL="0" indent="0">
              <a:buNone/>
            </a:pPr>
            <a:endParaRPr lang="en-AU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sz="1700" dirty="0"/>
              <a:t>Statutory Office Holder &amp; Officer of Parliament</a:t>
            </a:r>
          </a:p>
          <a:p>
            <a:endParaRPr lang="en-AU" sz="1700" dirty="0"/>
          </a:p>
          <a:p>
            <a:r>
              <a:rPr lang="en-AU" sz="1700" dirty="0"/>
              <a:t>Reporting relationship: Speaker of House &amp; Parliamentary Economic and Governance Committee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1700" dirty="0"/>
              <a:t>Impartial and independent- allows for frank and fearless advice 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1700" dirty="0"/>
              <a:t>Convenor &amp; Chair, </a:t>
            </a:r>
            <a:r>
              <a:rPr lang="en-AU" sz="1700" b="1" dirty="0"/>
              <a:t>Integrity Committee: </a:t>
            </a:r>
          </a:p>
          <a:p>
            <a:pPr marL="457200" lvl="1" indent="0">
              <a:buNone/>
            </a:pPr>
            <a:r>
              <a:rPr lang="en-AU" sz="1700" dirty="0"/>
              <a:t>Chair of Crime &amp; Corruption Commission, Auditor-General, Ombudsman, Commission CEO PSC, Information Commissioner, Electoral Commissioner, Racing Integrity Commissioner, Independent Assessor</a:t>
            </a:r>
          </a:p>
          <a:p>
            <a:pPr marL="457200" lvl="1" indent="0">
              <a:buNone/>
            </a:pPr>
            <a:endParaRPr lang="en-AU" sz="1700" dirty="0"/>
          </a:p>
          <a:p>
            <a:r>
              <a:rPr lang="en-AU" sz="1700" dirty="0"/>
              <a:t>Functions s.7:</a:t>
            </a:r>
          </a:p>
          <a:p>
            <a:pPr lvl="1"/>
            <a:r>
              <a:rPr lang="en-AU" sz="1500" dirty="0">
                <a:solidFill>
                  <a:srgbClr val="448E79"/>
                </a:solidFill>
              </a:rPr>
              <a:t>Provision of </a:t>
            </a:r>
            <a:r>
              <a:rPr lang="en-AU" sz="1500" b="1" dirty="0">
                <a:solidFill>
                  <a:srgbClr val="448E79"/>
                </a:solidFill>
              </a:rPr>
              <a:t>advice</a:t>
            </a:r>
            <a:r>
              <a:rPr lang="en-AU" sz="1500" dirty="0">
                <a:solidFill>
                  <a:srgbClr val="448E79"/>
                </a:solidFill>
              </a:rPr>
              <a:t> to ‘designated persons’ on ethics &amp; integrity issues (5000+ people)</a:t>
            </a:r>
          </a:p>
          <a:p>
            <a:pPr lvl="1"/>
            <a:r>
              <a:rPr lang="en-AU" sz="1500" b="1" dirty="0">
                <a:solidFill>
                  <a:srgbClr val="448E79"/>
                </a:solidFill>
              </a:rPr>
              <a:t>Lobbyist register &amp; regulation</a:t>
            </a:r>
          </a:p>
          <a:p>
            <a:pPr lvl="1"/>
            <a:r>
              <a:rPr lang="en-AU" sz="1500" dirty="0">
                <a:solidFill>
                  <a:srgbClr val="448E79"/>
                </a:solidFill>
              </a:rPr>
              <a:t>Raising </a:t>
            </a:r>
            <a:r>
              <a:rPr lang="en-AU" sz="1500" b="1" dirty="0">
                <a:solidFill>
                  <a:srgbClr val="448E79"/>
                </a:solidFill>
              </a:rPr>
              <a:t>public awareness</a:t>
            </a:r>
          </a:p>
          <a:p>
            <a:pPr lvl="1"/>
            <a:r>
              <a:rPr lang="en-AU" sz="1500" b="1" dirty="0">
                <a:solidFill>
                  <a:srgbClr val="448E79"/>
                </a:solidFill>
              </a:rPr>
              <a:t>Standard setting </a:t>
            </a:r>
            <a:r>
              <a:rPr lang="en-AU" sz="1500" dirty="0">
                <a:solidFill>
                  <a:srgbClr val="448E79"/>
                </a:solidFill>
              </a:rPr>
              <a:t>at request of Premier</a:t>
            </a:r>
          </a:p>
          <a:p>
            <a:endParaRPr lang="en-AU" sz="240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4" y="233465"/>
            <a:ext cx="5684196" cy="22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Public Awareness Function</a:t>
            </a:r>
          </a:p>
          <a:p>
            <a:pPr marL="0" indent="0">
              <a:buNone/>
            </a:pPr>
            <a:endParaRPr lang="en-AU" sz="1400" dirty="0"/>
          </a:p>
          <a:p>
            <a:r>
              <a:rPr lang="en-AU" sz="1600" dirty="0"/>
              <a:t>Integrated approach with Integrity Committee members</a:t>
            </a:r>
          </a:p>
          <a:p>
            <a:endParaRPr lang="en-AU" sz="1600" dirty="0"/>
          </a:p>
          <a:p>
            <a:r>
              <a:rPr lang="en-AU" sz="1600" dirty="0"/>
              <a:t>Workshops &amp; seminars, i.e. local council workshops, integrity and culture workshops, procurement and business dealings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Review policies, processes, standard setting 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Parliamentary submissions</a:t>
            </a:r>
          </a:p>
          <a:p>
            <a:endParaRPr lang="en-AU" sz="1400" dirty="0"/>
          </a:p>
          <a:p>
            <a:endParaRPr lang="en-AU" sz="1400" dirty="0"/>
          </a:p>
          <a:p>
            <a:pPr marL="0" indent="0" algn="ctr">
              <a:buNone/>
            </a:pPr>
            <a:endParaRPr lang="en-AU" sz="2400" dirty="0">
              <a:solidFill>
                <a:schemeClr val="accent6"/>
              </a:solidFill>
            </a:endParaRP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3DBB1C-80D2-4A20-BECC-6B93D2B69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34" y="3438674"/>
            <a:ext cx="3392524" cy="3392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62F5260-7E16-4318-BB30-DB65DF05D9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9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Advice Functions</a:t>
            </a:r>
          </a:p>
          <a:p>
            <a:pPr marL="0" indent="0">
              <a:buNone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1600" dirty="0"/>
              <a:t>Confidential advisor to 5000+ ‘designated persons’:</a:t>
            </a:r>
          </a:p>
          <a:p>
            <a:pPr lvl="1"/>
            <a:r>
              <a:rPr lang="en-AU" sz="1600" dirty="0"/>
              <a:t>All Ministers &amp; Members of Parliament</a:t>
            </a:r>
          </a:p>
          <a:p>
            <a:pPr lvl="1"/>
            <a:r>
              <a:rPr lang="en-AU" sz="1600" dirty="0"/>
              <a:t>All statutory office holders (1900+ Boards, Commissioners, </a:t>
            </a:r>
            <a:r>
              <a:rPr lang="en-AU" sz="1600" dirty="0" err="1"/>
              <a:t>inc.</a:t>
            </a:r>
            <a:r>
              <a:rPr lang="en-AU" sz="1600" dirty="0"/>
              <a:t> Administrator, Ipswich CC)</a:t>
            </a:r>
          </a:p>
          <a:p>
            <a:pPr lvl="1"/>
            <a:r>
              <a:rPr lang="en-AU" sz="1600" dirty="0"/>
              <a:t>Ministerial staff </a:t>
            </a:r>
          </a:p>
          <a:p>
            <a:pPr lvl="1"/>
            <a:r>
              <a:rPr lang="en-AU" sz="1600" dirty="0"/>
              <a:t>All Directors-General &amp; DDGs or </a:t>
            </a:r>
            <a:r>
              <a:rPr lang="en-AU" sz="1600" dirty="0" err="1"/>
              <a:t>equival</a:t>
            </a:r>
            <a:r>
              <a:rPr lang="en-AU" sz="1600" dirty="0"/>
              <a:t>.</a:t>
            </a:r>
          </a:p>
          <a:p>
            <a:pPr lvl="1"/>
            <a:r>
              <a:rPr lang="en-AU" sz="1600" dirty="0"/>
              <a:t>All Chief Executives</a:t>
            </a:r>
          </a:p>
          <a:p>
            <a:pPr lvl="1"/>
            <a:r>
              <a:rPr lang="en-AU" sz="1600" dirty="0"/>
              <a:t>All Senior Executives, Senior Officers</a:t>
            </a:r>
          </a:p>
          <a:p>
            <a:pPr lvl="1"/>
            <a:r>
              <a:rPr lang="en-AU" sz="1600" dirty="0"/>
              <a:t>Other groups nominated by Ministers, i.e. </a:t>
            </a:r>
            <a:r>
              <a:rPr lang="en-AU" sz="1600" b="1" dirty="0"/>
              <a:t>Mayors &amp; Councillors (12(1)(h)) effective 5 February 2018- in response to recommendation 28(a) of the Belcarra Review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4BEE42E-7B0D-442C-BD57-F4D6D537532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9" y="1572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Act 2009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Protection to Designated Person, s.40(1)-(3) </a:t>
            </a:r>
          </a:p>
          <a:p>
            <a:pPr marL="0" indent="0">
              <a:buNone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sz="1600" dirty="0"/>
              <a:t>(1) 	Designated person:</a:t>
            </a:r>
          </a:p>
          <a:p>
            <a:pPr marL="1371600" lvl="3" indent="0">
              <a:buNone/>
            </a:pPr>
            <a:r>
              <a:rPr lang="en-AU" sz="1600" dirty="0"/>
              <a:t>(a) </a:t>
            </a:r>
            <a:r>
              <a:rPr lang="en-AU" sz="1600" b="1" dirty="0"/>
              <a:t>Seeks advice</a:t>
            </a:r>
          </a:p>
          <a:p>
            <a:pPr marL="1371600" lvl="3" indent="0">
              <a:buNone/>
            </a:pPr>
            <a:r>
              <a:rPr lang="en-AU" sz="1600" dirty="0"/>
              <a:t>(b) </a:t>
            </a:r>
            <a:r>
              <a:rPr lang="en-AU" sz="1600" b="1" dirty="0"/>
              <a:t>Discloses all relevant information</a:t>
            </a:r>
          </a:p>
          <a:p>
            <a:pPr marL="1371600" lvl="3" indent="0">
              <a:buNone/>
            </a:pPr>
            <a:r>
              <a:rPr lang="en-AU" sz="1600" dirty="0"/>
              <a:t>(c) Does an </a:t>
            </a:r>
            <a:r>
              <a:rPr lang="en-AU" sz="1600" b="1" dirty="0"/>
              <a:t>act to resolve the conflict substantially </a:t>
            </a:r>
            <a:r>
              <a:rPr lang="en-AU" sz="1600" dirty="0"/>
              <a:t>in accordance with QIC advice</a:t>
            </a:r>
          </a:p>
          <a:p>
            <a:pPr marL="457200" lvl="1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(2) 	</a:t>
            </a:r>
            <a:r>
              <a:rPr lang="en-AU" sz="1600" b="1" dirty="0"/>
              <a:t>Not liable in a civil proceeding or under administrative process for the act taken to resolve the conflict</a:t>
            </a:r>
            <a:r>
              <a:rPr lang="en-AU" sz="1600" dirty="0"/>
              <a:t> (put 	advice into effect)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(3) 	Does not effect liability for act or omission done or made before QIC advice</a:t>
            </a:r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5A6C72B-7041-41FE-AB5A-D56609E354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4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9" y="1572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Act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lain" startAt="24"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Secrecy </a:t>
            </a:r>
          </a:p>
          <a:p>
            <a:pPr marL="342900" indent="-342900">
              <a:buAutoNum type="arabicPlain" startAt="24"/>
            </a:pPr>
            <a:endParaRPr lang="en-A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arenBoth"/>
            </a:pPr>
            <a:r>
              <a:rPr lang="en-AU" sz="1600" dirty="0"/>
              <a:t>            A person </a:t>
            </a:r>
            <a:r>
              <a:rPr lang="en-AU" sz="1600" b="1" dirty="0"/>
              <a:t>must not record, use or disclose information </a:t>
            </a:r>
            <a:r>
              <a:rPr lang="en-AU" sz="1600" dirty="0"/>
              <a:t>in relation to an ethics or integrity issue about another 	person that came to the person’s knowledge because of the person’s involvement in the administration of this 	chapter. </a:t>
            </a:r>
            <a:r>
              <a:rPr lang="en-AU" sz="1600" dirty="0">
                <a:solidFill>
                  <a:srgbClr val="448E79"/>
                </a:solidFill>
              </a:rPr>
              <a:t>*</a:t>
            </a:r>
          </a:p>
          <a:p>
            <a:pPr marL="0" indent="0">
              <a:buNone/>
            </a:pPr>
            <a:r>
              <a:rPr lang="en-AU" sz="1600" dirty="0"/>
              <a:t>	…</a:t>
            </a:r>
          </a:p>
          <a:p>
            <a:pPr marL="0" indent="0">
              <a:buNone/>
            </a:pPr>
            <a:r>
              <a:rPr lang="en-AU" sz="1600" dirty="0"/>
              <a:t>(3) 	A person who is or has been involved in the administration of this chapter is </a:t>
            </a:r>
            <a:r>
              <a:rPr lang="en-AU" sz="1600" b="1" dirty="0"/>
              <a:t>not, in any proceeding, compellable 	to disclose information </a:t>
            </a:r>
            <a:r>
              <a:rPr lang="en-AU" sz="1600" dirty="0"/>
              <a:t>in relation to an ethics or integrity issue about another person that came to the person’s 	knowledge because of the person’s involvement in the administration of this chapter.</a:t>
            </a:r>
          </a:p>
          <a:p>
            <a:pPr marL="0" indent="0">
              <a:buNone/>
            </a:pPr>
            <a:endParaRPr lang="en-AU" sz="1600" dirty="0"/>
          </a:p>
          <a:p>
            <a:pPr marL="0" indent="0" algn="ctr">
              <a:buNone/>
            </a:pPr>
            <a:r>
              <a:rPr lang="en-AU" sz="1600" i="1" dirty="0">
                <a:solidFill>
                  <a:srgbClr val="448E79"/>
                </a:solidFill>
              </a:rPr>
              <a:t>*Breach: offence punishable 1 year imprisonment or 85 penalty points per breach</a:t>
            </a:r>
          </a:p>
          <a:p>
            <a:pPr marL="0" indent="0" algn="ctr">
              <a:buNone/>
            </a:pPr>
            <a:endParaRPr lang="en-AU" sz="1600" i="1" dirty="0">
              <a:solidFill>
                <a:srgbClr val="448E79"/>
              </a:solidFill>
            </a:endParaRPr>
          </a:p>
          <a:p>
            <a:pPr marL="0" indent="0" algn="ctr">
              <a:buNone/>
            </a:pPr>
            <a:r>
              <a:rPr lang="en-AU" sz="1600" i="1" dirty="0">
                <a:solidFill>
                  <a:srgbClr val="448E79"/>
                </a:solidFill>
              </a:rPr>
              <a:t>*However, whilst I cannot comment on any particular case, I can be asked to provide expert testimony</a:t>
            </a:r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2F9F793-63C8-4A4A-9D21-FAD9F6D307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3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in Public Office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accent2">
                    <a:lumMod val="75000"/>
                  </a:schemeClr>
                </a:solidFill>
              </a:rPr>
              <a:t>Doctrine of public trust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1600" dirty="0"/>
              <a:t>Public responsibilities exercised in the public interest and not for the private interests of the office-holder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In recognition that public office involves public trust, office-holders will:</a:t>
            </a:r>
          </a:p>
          <a:p>
            <a:endParaRPr lang="en-AU" sz="1600" dirty="0"/>
          </a:p>
          <a:p>
            <a:pPr lvl="1" algn="ctr"/>
            <a:r>
              <a:rPr lang="en-AU" sz="1600" i="1" dirty="0">
                <a:solidFill>
                  <a:srgbClr val="448E79"/>
                </a:solidFill>
              </a:rPr>
              <a:t>Promote public confidence in the integrity of the public sector </a:t>
            </a:r>
          </a:p>
          <a:p>
            <a:pPr marL="457200" lvl="1" indent="0" algn="ctr">
              <a:buNone/>
            </a:pPr>
            <a:endParaRPr lang="en-AU" sz="1600" i="1" dirty="0">
              <a:solidFill>
                <a:srgbClr val="448E79"/>
              </a:solidFill>
            </a:endParaRPr>
          </a:p>
          <a:p>
            <a:pPr lvl="1" algn="ctr"/>
            <a:r>
              <a:rPr lang="en-AU" sz="1600" i="1" dirty="0">
                <a:solidFill>
                  <a:srgbClr val="448E79"/>
                </a:solidFill>
              </a:rPr>
              <a:t>Acknowledge the primacy of the public interest </a:t>
            </a:r>
          </a:p>
          <a:p>
            <a:pPr marL="0" indent="0" algn="ctr">
              <a:buNone/>
            </a:pPr>
            <a:endParaRPr lang="en-A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233465"/>
            <a:ext cx="5645285" cy="222763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B97882-840B-455E-923C-9C8F39E13F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6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9" y="157265"/>
            <a:ext cx="5645285" cy="22276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Integrity Commissioner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Advice must provide strategies to resolve matter in </a:t>
            </a:r>
            <a:r>
              <a:rPr lang="en-AU" sz="1600" b="1" dirty="0"/>
              <a:t>favour of public interest </a:t>
            </a:r>
            <a:r>
              <a:rPr lang="en-AU" sz="1600" dirty="0"/>
              <a:t>(not the advisee’s own interest)</a:t>
            </a:r>
          </a:p>
          <a:p>
            <a:endParaRPr lang="en-AU" sz="1600" dirty="0"/>
          </a:p>
          <a:p>
            <a:r>
              <a:rPr lang="en-AU" sz="1600" b="1" dirty="0"/>
              <a:t>Objective test- </a:t>
            </a:r>
            <a:r>
              <a:rPr lang="en-AU" sz="1600" dirty="0"/>
              <a:t>reasonable person, fully informed of facts (…not pub test or local news test) 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b="1" dirty="0"/>
              <a:t>Confidentiality provisions </a:t>
            </a:r>
            <a:r>
              <a:rPr lang="en-AU" sz="1600" dirty="0"/>
              <a:t>allow for people to seek advice when there is uncertainty, and find an appropriate, public-centred resolution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Typically QIC advice will bring about some personal or professional detriment to the interests of those whom QIC advises</a:t>
            </a:r>
          </a:p>
          <a:p>
            <a:pPr marL="0" indent="0" algn="ctr">
              <a:buNone/>
            </a:pPr>
            <a:r>
              <a:rPr lang="en-AU" sz="1600" i="1" dirty="0">
                <a:solidFill>
                  <a:srgbClr val="448E79"/>
                </a:solidFill>
              </a:rPr>
              <a:t> i.e. making a choice that goes against their own personal interests- sell shares, resign as office bearer or other employment, not take part in a decision where there is a genuine professional interest as well</a:t>
            </a:r>
          </a:p>
          <a:p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endParaRPr lang="en-AU" sz="1600" dirty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2F9F793-63C8-4A4A-9D21-FAD9F6D307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673289" cy="6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6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1597</Words>
  <Application>Microsoft Office PowerPoint</Application>
  <PresentationFormat>Widescreen</PresentationFormat>
  <Paragraphs>294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MetaNormalLF-Roman</vt:lpstr>
      <vt:lpstr>Palatino Linotype</vt:lpstr>
      <vt:lpstr>Times New Roman</vt:lpstr>
      <vt:lpstr>Office Theme</vt:lpstr>
      <vt:lpstr>PowerPoint Presentation</vt:lpstr>
      <vt:lpstr>PowerPoint Presentation</vt:lpstr>
      <vt:lpstr>Integrity Commissioner</vt:lpstr>
      <vt:lpstr>Integrity Commissioner</vt:lpstr>
      <vt:lpstr>Integrity Commissioner</vt:lpstr>
      <vt:lpstr>Integrity Act 2009</vt:lpstr>
      <vt:lpstr>Integrity Act</vt:lpstr>
      <vt:lpstr>Integrity in Public Office</vt:lpstr>
      <vt:lpstr>Integrity Commissioner</vt:lpstr>
      <vt:lpstr>Integrity Commissioner</vt:lpstr>
      <vt:lpstr>Integrity Commissioner</vt:lpstr>
      <vt:lpstr>Integrity Commissioner</vt:lpstr>
      <vt:lpstr>Integrity in Local Govt</vt:lpstr>
      <vt:lpstr>Integrity Commissioner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Integrity in Local Govt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Stepanov</dc:creator>
  <cp:lastModifiedBy>Nikola Stepanov</cp:lastModifiedBy>
  <cp:revision>122</cp:revision>
  <cp:lastPrinted>2017-11-23T22:14:11Z</cp:lastPrinted>
  <dcterms:created xsi:type="dcterms:W3CDTF">2017-11-21T03:04:10Z</dcterms:created>
  <dcterms:modified xsi:type="dcterms:W3CDTF">2018-09-06T21:21:53Z</dcterms:modified>
</cp:coreProperties>
</file>